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73" r:id="rId11"/>
    <p:sldId id="272" r:id="rId12"/>
    <p:sldId id="271" r:id="rId13"/>
    <p:sldId id="269" r:id="rId14"/>
    <p:sldId id="268" r:id="rId15"/>
    <p:sldId id="267" r:id="rId16"/>
    <p:sldId id="278" r:id="rId17"/>
    <p:sldId id="279" r:id="rId18"/>
    <p:sldId id="280" r:id="rId19"/>
    <p:sldId id="277" r:id="rId20"/>
    <p:sldId id="276" r:id="rId21"/>
    <p:sldId id="281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59"/>
            <p14:sldId id="260"/>
            <p14:sldId id="261"/>
            <p14:sldId id="265"/>
            <p14:sldId id="264"/>
            <p14:sldId id="263"/>
            <p14:sldId id="273"/>
            <p14:sldId id="272"/>
            <p14:sldId id="271"/>
            <p14:sldId id="269"/>
            <p14:sldId id="268"/>
            <p14:sldId id="267"/>
            <p14:sldId id="278"/>
            <p14:sldId id="279"/>
            <p14:sldId id="280"/>
            <p14:sldId id="277"/>
            <p14:sldId id="276"/>
            <p14:sldId id="281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85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02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432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66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93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984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009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30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344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5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0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33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58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6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25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56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71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9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80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.emf"/><Relationship Id="rId4" Type="http://schemas.openxmlformats.org/officeDocument/2006/relationships/hyperlink" Target="https://tiny.pl/txwz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565276"/>
            <a:ext cx="9144000" cy="2387600"/>
          </a:xfrm>
        </p:spPr>
        <p:txBody>
          <a:bodyPr>
            <a:noAutofit/>
          </a:bodyPr>
          <a:lstStyle/>
          <a:p>
            <a:r>
              <a:rPr lang="pl-PL" sz="3600" b="1" dirty="0"/>
              <a:t>DOSKONALENIE TRENERÓW WSPOMAGANIA OŚWIATY</a:t>
            </a:r>
            <a:br>
              <a:rPr lang="pl-PL" sz="3600" b="1" dirty="0"/>
            </a:br>
            <a:r>
              <a:rPr lang="pl-PL" sz="3600" b="1" dirty="0"/>
              <a:t>W ZAKRESIE WSPOMAGANIA SZKÓŁ W ROZWOJU KOMPETENCJI MATEMATYCZNO-PRZYRODNICZYCH – I ETAP EDUKACYJNY 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6799"/>
            <a:ext cx="9144000" cy="2128837"/>
          </a:xfrm>
        </p:spPr>
        <p:txBody>
          <a:bodyPr>
            <a:normAutofit/>
          </a:bodyPr>
          <a:lstStyle/>
          <a:p>
            <a:endParaRPr lang="pl-PL" b="1" dirty="0"/>
          </a:p>
          <a:p>
            <a:r>
              <a:rPr lang="pl-PL" b="1" dirty="0"/>
              <a:t>Moduł VIII. </a:t>
            </a:r>
            <a:r>
              <a:rPr lang="pl-PL" b="1" dirty="0" smtClean="0"/>
              <a:t>Wspomaganie pracy szkoły w zakresie rozwijania kompetencji matematyczno-przyrodniczych na I etapie edukacyjnym </a:t>
            </a:r>
            <a:endParaRPr lang="pl-PL" sz="2800" b="1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14967" y="938073"/>
            <a:ext cx="7962066" cy="10668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5243" y="1606396"/>
            <a:ext cx="7661515" cy="408136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989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1626" y="1114096"/>
            <a:ext cx="7590178" cy="7498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2976" y="1821101"/>
            <a:ext cx="8340051" cy="40907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801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14403" y="2163094"/>
            <a:ext cx="8059611" cy="170093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0649" y="1090760"/>
            <a:ext cx="7370703" cy="749873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071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91181" y="1173821"/>
            <a:ext cx="6809638" cy="43272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549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186" y="2565085"/>
            <a:ext cx="4707628" cy="30190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803536" y="1136629"/>
            <a:ext cx="2584928" cy="7498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3680" y="1511566"/>
            <a:ext cx="5724640" cy="1188823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924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86373" y="1114096"/>
            <a:ext cx="6619255" cy="429451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362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5280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29819" y="280207"/>
            <a:ext cx="10773904" cy="5944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002060"/>
                </a:solidFill>
                <a:latin typeface="Cambria"/>
                <a:ea typeface="Times New Roman"/>
                <a:cs typeface="Times New Roman"/>
              </a:rPr>
              <a:t>W praktyce najczęściej stosowane metody monitorowania to:</a:t>
            </a:r>
            <a:r>
              <a:rPr lang="pl-PL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pl-PL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</a:br>
            <a:r>
              <a:rPr lang="x-none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Obserwacja informacji prezentowanej np. na portalu projektu lub na tablicy ogłoszeń</a:t>
            </a:r>
            <a:r>
              <a:rPr lang="pl-PL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.</a:t>
            </a:r>
            <a:r>
              <a:rPr lang="x-none" sz="2000" dirty="0" smtClean="0">
                <a:solidFill>
                  <a:srgbClr val="002060"/>
                </a:solidFill>
                <a:latin typeface="Cambria"/>
                <a:ea typeface="Times New Roman"/>
              </a:rPr>
              <a:t/>
            </a:r>
            <a:br>
              <a:rPr lang="x-none" sz="2000" dirty="0" smtClean="0">
                <a:solidFill>
                  <a:srgbClr val="002060"/>
                </a:solidFill>
                <a:latin typeface="Cambria"/>
                <a:ea typeface="Times New Roman"/>
              </a:rPr>
            </a:br>
            <a:r>
              <a:rPr lang="x-none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Systematyczne wizyty prowadzącego projekt w miejscu pracy zespołu</a:t>
            </a:r>
            <a:r>
              <a:rPr lang="pl-PL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.</a:t>
            </a:r>
            <a:r>
              <a:rPr lang="pl-PL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pl-PL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x-none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Spotkania zespołu prowadzącego projekt</a:t>
            </a:r>
            <a:r>
              <a:rPr lang="pl-PL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.</a:t>
            </a:r>
            <a:r>
              <a:rPr lang="pl-PL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pl-PL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x-none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Raporty zamknięcia etapu, często zaplanowane jako osiągnięcie Kamieni milowych (punkty kontrolne)</a:t>
            </a:r>
            <a:r>
              <a:rPr lang="pl-PL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.</a:t>
            </a:r>
            <a:r>
              <a:rPr lang="pl-PL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pl-PL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x-none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Przeglądy (okresowe lub związane z osiągnięciem kamieni milowych lub końca etapu)</a:t>
            </a:r>
            <a:r>
              <a:rPr lang="pl-PL" sz="2000" dirty="0" smtClean="0">
                <a:solidFill>
                  <a:srgbClr val="002060"/>
                </a:solidFill>
                <a:latin typeface="Cambria"/>
                <a:ea typeface="Times New Roman"/>
              </a:rPr>
              <a:t>.</a:t>
            </a:r>
            <a:r>
              <a:rPr lang="pl-PL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pl-PL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637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44860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6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Jak uczą się dorośli?</a:t>
            </a:r>
          </a:p>
          <a:p>
            <a:r>
              <a:rPr lang="pl-PL" dirty="0"/>
              <a:t>Podawane informacje porównują ze swoim doświadczeniem 		   i przekonaniami zanim je zaakceptują. Mają bogate doświadczenie, ugruntowaną wiedzę i postawy </a:t>
            </a:r>
          </a:p>
          <a:p>
            <a:r>
              <a:rPr lang="pl-PL" dirty="0"/>
              <a:t>Sami mogą służyć jako źródło doświadczeń, na których można bazować</a:t>
            </a:r>
          </a:p>
          <a:p>
            <a:r>
              <a:rPr lang="pl-PL" dirty="0"/>
              <a:t>Oczekują, że zdobyta będzie natychmiast przydatna</a:t>
            </a:r>
          </a:p>
          <a:p>
            <a:r>
              <a:rPr lang="pl-PL" dirty="0"/>
              <a:t>Sami decydują czy potrzebują się czegoś nauczyć. Ich nauce towarzyszy motywacja wewnętrzna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6520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2048892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E301AE5-3EA2-4624-A219-A080409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6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Cykl uczenia się dorosłych według Davida Kolba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7A2ECD3-049C-49C2-823C-48B2E0DFD1D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4473" y="2019454"/>
            <a:ext cx="6786635" cy="336741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4086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u="sng" dirty="0"/>
              <a:t>Analiza pola sił (wg Kurta Lewina)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3079" y="1942992"/>
            <a:ext cx="4625843" cy="3213493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761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04848" y="1281113"/>
            <a:ext cx="5505885" cy="41275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52910" y="1281113"/>
            <a:ext cx="5086181" cy="41275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114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u="sng" dirty="0" smtClean="0"/>
              <a:t>Jak robią to inni?</a:t>
            </a:r>
          </a:p>
          <a:p>
            <a:pPr marL="0" indent="0">
              <a:buNone/>
            </a:pPr>
            <a:r>
              <a:rPr lang="pl-PL" dirty="0" smtClean="0"/>
              <a:t>Zapraszam na film: 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https://tiny.pl/txwz9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3945" y="1742569"/>
            <a:ext cx="6407269" cy="366537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826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Symbol zastępczy tekstu 2"/>
          <p:cNvSpPr>
            <a:spLocks noGrp="1"/>
          </p:cNvSpPr>
          <p:nvPr>
            <p:ph idx="1"/>
          </p:nvPr>
        </p:nvSpPr>
        <p:spPr>
          <a:xfrm>
            <a:off x="922282" y="1763771"/>
            <a:ext cx="10648950" cy="38107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rgbClr val="0070C0"/>
                </a:solidFill>
              </a:rPr>
              <a:t>I. DIAGNOZA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rgbClr val="0070C0"/>
                </a:solidFill>
              </a:rPr>
              <a:t>II. SPOSOBY DZIAŁANIA W CELU ZASPOKOJENIA POTRZEB I ZAPLANOWANIE </a:t>
            </a:r>
            <a:r>
              <a:rPr lang="pl-PL" sz="2800" b="1" dirty="0">
                <a:solidFill>
                  <a:srgbClr val="0070C0"/>
                </a:solidFill>
              </a:rPr>
              <a:t>FORM WSPARCIA </a:t>
            </a:r>
            <a:endParaRPr lang="pl-PL" sz="2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rgbClr val="0070C0"/>
                </a:solidFill>
              </a:rPr>
              <a:t>III. REALIZACJA I WDRAŻANIE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rgbClr val="0070C0"/>
                </a:solidFill>
              </a:rPr>
              <a:t>IV. OCENA EFEKTÓW (MONITORING, EWALUACJA</a:t>
            </a:r>
            <a:r>
              <a:rPr lang="pl-PL" sz="2800" b="1" dirty="0" smtClean="0"/>
              <a:t>)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572572" y="1002169"/>
            <a:ext cx="7884363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rgbClr val="000099"/>
                </a:solidFill>
              </a:rPr>
              <a:t>ETAPY WSPOMAGANIA WG ROZPORZĄDZENIA</a:t>
            </a:r>
            <a:endParaRPr lang="pl-PL" b="1" dirty="0">
              <a:solidFill>
                <a:srgbClr val="000099"/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7183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51026" y="1853755"/>
            <a:ext cx="7089948" cy="38199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0498" y="938073"/>
            <a:ext cx="8327858" cy="115834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1460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0559" y="1756098"/>
            <a:ext cx="5670882" cy="38041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51546" y="941578"/>
            <a:ext cx="7888908" cy="76816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561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31368" y="478691"/>
            <a:ext cx="9929264" cy="172552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4139" y="1853047"/>
            <a:ext cx="8723722" cy="345077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669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63002" y="1186770"/>
            <a:ext cx="4627959" cy="41275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7971" y="1186770"/>
            <a:ext cx="5537832" cy="82660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5494" y="2332283"/>
            <a:ext cx="3103133" cy="749873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1547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4563" r="35691"/>
          <a:stretch>
            <a:fillRect/>
          </a:stretch>
        </p:blipFill>
        <p:spPr>
          <a:xfrm rot="16200000">
            <a:off x="773709" y="2687182"/>
            <a:ext cx="3975498" cy="127040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1617" y="1210336"/>
            <a:ext cx="6443643" cy="428708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1515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822159" y="800211"/>
            <a:ext cx="7888908" cy="10668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65422"/>
            <a:ext cx="7327261" cy="14907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6460" y="1738284"/>
            <a:ext cx="6880577" cy="3887928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781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118</Words>
  <Application>Microsoft Office PowerPoint</Application>
  <PresentationFormat>Panoramiczny</PresentationFormat>
  <Paragraphs>83</Paragraphs>
  <Slides>21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Motyw pakietu Office</vt:lpstr>
      <vt:lpstr>DOSKONALENIE TRENERÓW WSPOMAGANIA OŚWIATY W ZAKRESIE WSPOMAGANIA SZKÓŁ W ROZWOJU KOMPETENCJI MATEMATYCZNO-PRZYRODNICZYCH – I ETAP EDUKACYJNY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  </vt:lpstr>
      <vt:lpstr>    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Beata Nadarzyńska</cp:lastModifiedBy>
  <cp:revision>31</cp:revision>
  <dcterms:created xsi:type="dcterms:W3CDTF">2018-12-02T13:14:09Z</dcterms:created>
  <dcterms:modified xsi:type="dcterms:W3CDTF">2019-01-21T16:24:28Z</dcterms:modified>
</cp:coreProperties>
</file>